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69" r:id="rId11"/>
    <p:sldId id="272" r:id="rId12"/>
    <p:sldId id="270" r:id="rId13"/>
    <p:sldId id="274" r:id="rId14"/>
    <p:sldId id="275" r:id="rId15"/>
    <p:sldId id="276" r:id="rId16"/>
    <p:sldId id="284" r:id="rId17"/>
    <p:sldId id="285" r:id="rId18"/>
    <p:sldId id="286" r:id="rId19"/>
    <p:sldId id="287" r:id="rId20"/>
    <p:sldId id="279" r:id="rId21"/>
    <p:sldId id="278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13" autoAdjust="0"/>
  </p:normalViewPr>
  <p:slideViewPr>
    <p:cSldViewPr snapToGrid="0">
      <p:cViewPr>
        <p:scale>
          <a:sx n="100" d="100"/>
          <a:sy n="100" d="100"/>
        </p:scale>
        <p:origin x="45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E9-4B9A-9601-5866D81B7C59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E9-4B9A-9601-5866D81B7C5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5E9-4B9A-9601-5866D81B7C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E9-4B9A-9601-5866D81B7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9E-468B-B467-49AD73D2F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"IT·</a:t>
            </a:r>
            <a:r>
              <a:rPr lang="ko-KR" altLang="en-US" dirty="0"/>
              <a:t>유통 공룡들의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쩐의</a:t>
            </a:r>
            <a:r>
              <a:rPr lang="ko-KR" altLang="en-US" dirty="0"/>
              <a:t> 전쟁</a:t>
            </a:r>
            <a:r>
              <a:rPr lang="en-US" altLang="ko-KR" dirty="0"/>
              <a:t>'…</a:t>
            </a:r>
            <a:r>
              <a:rPr lang="ko-KR" altLang="en-US" dirty="0"/>
              <a:t>최후 승자 누가될까</a:t>
            </a:r>
            <a:r>
              <a:rPr lang="en-US" altLang="ko-KR" dirty="0"/>
              <a:t>" (</a:t>
            </a:r>
            <a:r>
              <a:rPr lang="ko-KR" altLang="en-US" dirty="0"/>
              <a:t>연합인포맥스</a:t>
            </a:r>
            <a:r>
              <a:rPr lang="en-US" altLang="ko-KR" dirty="0"/>
              <a:t>, 2021.03.17)</a:t>
            </a:r>
          </a:p>
          <a:p>
            <a:r>
              <a:rPr lang="en-US" altLang="ko-KR" dirty="0"/>
              <a:t>https://news.einfomax.co.kr/news/articleView.html?idxno=4137421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3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개인화된 물류서비스를 위해 고객만족분석을 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6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26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838550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RNN Architecture (Unfolded) [Robinson et. al., 1994]</a:t>
            </a: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A668F2-8D46-40AE-927D-C759A4B47455}"/>
              </a:ext>
            </a:extLst>
          </p:cNvPr>
          <p:cNvSpPr/>
          <p:nvPr/>
        </p:nvSpPr>
        <p:spPr>
          <a:xfrm>
            <a:off x="2097467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0D879595-E5FB-4BD1-A178-AB5D94C77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280637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_1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73C0AEEA-3CF3-4791-AB15-98C77AC9B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2937862"/>
            <a:ext cx="539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_2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3" name="TextBox 10">
            <a:extLst>
              <a:ext uri="{FF2B5EF4-FFF2-40B4-BE49-F238E27FC236}">
                <a16:creationId xmlns:a16="http://schemas.microsoft.com/office/drawing/2014/main" id="{12CE79FB-9BD8-4013-A7C2-761922A5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3620487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_3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26528040-3324-44B3-9D9E-D9A5D3732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967" y="4921443"/>
            <a:ext cx="539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latin typeface="CambriaMath"/>
                <a:ea typeface="굴림" panose="020B0600000101010101" pitchFamily="50" charset="-127"/>
              </a:rPr>
              <a:t>𝑥</a:t>
            </a:r>
            <a:r>
              <a:rPr lang="en-US" altLang="ko-KR" sz="1800">
                <a:latin typeface="CambriaMath"/>
                <a:ea typeface="굴림" panose="020B0600000101010101" pitchFamily="50" charset="-127"/>
              </a:rPr>
              <a:t>_4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5" name="TextBox 12">
            <a:extLst>
              <a:ext uri="{FF2B5EF4-FFF2-40B4-BE49-F238E27FC236}">
                <a16:creationId xmlns:a16="http://schemas.microsoft.com/office/drawing/2014/main" id="{15B2A6CC-1C06-4A8F-8A9B-1B7CE2B6D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242" y="5418331"/>
            <a:ext cx="965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One-hot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vector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8798FE-480F-4578-87E7-21E46999CEF0}"/>
              </a:ext>
            </a:extLst>
          </p:cNvPr>
          <p:cNvSpPr/>
          <p:nvPr/>
        </p:nvSpPr>
        <p:spPr>
          <a:xfrm>
            <a:off x="2097467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A1A9D2-58B1-483D-95B4-C1A61176A699}"/>
              </a:ext>
            </a:extLst>
          </p:cNvPr>
          <p:cNvSpPr/>
          <p:nvPr/>
        </p:nvSpPr>
        <p:spPr>
          <a:xfrm>
            <a:off x="2097467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6A1D67D-8055-49C3-9C12-830CB5F07493}"/>
              </a:ext>
            </a:extLst>
          </p:cNvPr>
          <p:cNvSpPr/>
          <p:nvPr/>
        </p:nvSpPr>
        <p:spPr>
          <a:xfrm>
            <a:off x="2097467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3615721E-F100-4FF6-8013-5DA2BD445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379" y="5418331"/>
            <a:ext cx="1246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Embedding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  <a:endParaRPr lang="ko-KR" altLang="en-US" sz="180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3858C01-C353-4D9F-B47D-923EE3BA48B7}"/>
              </a:ext>
            </a:extLst>
          </p:cNvPr>
          <p:cNvSpPr/>
          <p:nvPr/>
        </p:nvSpPr>
        <p:spPr>
          <a:xfrm>
            <a:off x="3537329" y="231873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4B71FA-2E43-47A0-B2F3-32435118D565}"/>
              </a:ext>
            </a:extLst>
          </p:cNvPr>
          <p:cNvSpPr/>
          <p:nvPr/>
        </p:nvSpPr>
        <p:spPr>
          <a:xfrm>
            <a:off x="3537329" y="2975962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27A3385-8AD1-485F-8647-AC3DF5B7C311}"/>
              </a:ext>
            </a:extLst>
          </p:cNvPr>
          <p:cNvSpPr/>
          <p:nvPr/>
        </p:nvSpPr>
        <p:spPr>
          <a:xfrm>
            <a:off x="3537329" y="3658587"/>
            <a:ext cx="863600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CFCB895-130F-4782-A60F-28EFE1504B6D}"/>
              </a:ext>
            </a:extLst>
          </p:cNvPr>
          <p:cNvSpPr/>
          <p:nvPr/>
        </p:nvSpPr>
        <p:spPr>
          <a:xfrm>
            <a:off x="3537329" y="4959543"/>
            <a:ext cx="863600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CB7143DE-911B-4178-BBC6-DA41B49DE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0728" y="5418331"/>
            <a:ext cx="67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굴림" panose="020B0600000101010101" pitchFamily="50" charset="-127"/>
              </a:rPr>
              <a:t>RNN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24D896-18A3-4169-97D3-8E4EE0DA139F}"/>
              </a:ext>
            </a:extLst>
          </p:cNvPr>
          <p:cNvSpPr/>
          <p:nvPr/>
        </p:nvSpPr>
        <p:spPr>
          <a:xfrm>
            <a:off x="4977192" y="231873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40BF28B-87C8-40EF-A7DD-97D06B78AEEF}"/>
              </a:ext>
            </a:extLst>
          </p:cNvPr>
          <p:cNvSpPr/>
          <p:nvPr/>
        </p:nvSpPr>
        <p:spPr>
          <a:xfrm>
            <a:off x="4977192" y="2975962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92C0213-CB12-4C96-832F-4928C99B53F1}"/>
              </a:ext>
            </a:extLst>
          </p:cNvPr>
          <p:cNvSpPr/>
          <p:nvPr/>
        </p:nvSpPr>
        <p:spPr>
          <a:xfrm>
            <a:off x="4977192" y="3658587"/>
            <a:ext cx="865187" cy="292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A4A40C1-F4F6-4D14-AE5F-80897610A99B}"/>
              </a:ext>
            </a:extLst>
          </p:cNvPr>
          <p:cNvSpPr/>
          <p:nvPr/>
        </p:nvSpPr>
        <p:spPr>
          <a:xfrm>
            <a:off x="4977192" y="4959543"/>
            <a:ext cx="865187" cy="293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27">
            <a:extLst>
              <a:ext uri="{FF2B5EF4-FFF2-40B4-BE49-F238E27FC236}">
                <a16:creationId xmlns:a16="http://schemas.microsoft.com/office/drawing/2014/main" id="{98799126-E24D-430C-8A79-5DBA59C3C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992" y="5418331"/>
            <a:ext cx="763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Linear</a:t>
            </a:r>
          </a:p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Math"/>
                <a:ea typeface="굴림" panose="020B0600000101010101" pitchFamily="50" charset="-127"/>
              </a:rPr>
              <a:t>Layer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7C7978B-674C-4E09-AA5C-084BEBEA31BF}"/>
              </a:ext>
            </a:extLst>
          </p:cNvPr>
          <p:cNvSpPr/>
          <p:nvPr/>
        </p:nvSpPr>
        <p:spPr>
          <a:xfrm>
            <a:off x="6417054" y="4964306"/>
            <a:ext cx="863600" cy="3128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TextBox 29">
            <a:extLst>
              <a:ext uri="{FF2B5EF4-FFF2-40B4-BE49-F238E27FC236}">
                <a16:creationId xmlns:a16="http://schemas.microsoft.com/office/drawing/2014/main" id="{B1864949-2DB1-4212-ABA2-A66BDDC1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9092" y="5418331"/>
            <a:ext cx="1279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 err="1">
                <a:latin typeface="CambriaMath"/>
                <a:ea typeface="굴림" panose="020B0600000101010101" pitchFamily="50" charset="-127"/>
              </a:rPr>
              <a:t>LogSoftmax</a:t>
            </a:r>
            <a:endParaRPr lang="en-US" altLang="ko-KR" sz="1800" dirty="0">
              <a:latin typeface="CambriaMath"/>
              <a:ea typeface="굴림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EFB22F1-840F-4F2E-B098-F9D12CE40F53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>
            <a:off x="1557717" y="246478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8FDE816-ECA6-47EC-9A04-ABCEBBE74CF1}"/>
              </a:ext>
            </a:extLst>
          </p:cNvPr>
          <p:cNvCxnSpPr>
            <a:cxnSpLocks/>
          </p:cNvCxnSpPr>
          <p:nvPr/>
        </p:nvCxnSpPr>
        <p:spPr>
          <a:xfrm>
            <a:off x="1557717" y="3126775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2E18152-C09A-4A8F-A137-BBED6D37DC52}"/>
              </a:ext>
            </a:extLst>
          </p:cNvPr>
          <p:cNvCxnSpPr>
            <a:cxnSpLocks/>
          </p:cNvCxnSpPr>
          <p:nvPr/>
        </p:nvCxnSpPr>
        <p:spPr>
          <a:xfrm>
            <a:off x="1557717" y="3804637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01ECF13-C285-4FED-A7C6-AEB6057B9F1F}"/>
              </a:ext>
            </a:extLst>
          </p:cNvPr>
          <p:cNvCxnSpPr>
            <a:cxnSpLocks/>
          </p:cNvCxnSpPr>
          <p:nvPr/>
        </p:nvCxnSpPr>
        <p:spPr>
          <a:xfrm>
            <a:off x="1557717" y="5105593"/>
            <a:ext cx="53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F31473-E66D-4B8D-BE8D-FC5D1A56DD7A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2961067" y="246478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1EB09BF-1FC9-4390-A837-BF16FD12EB26}"/>
              </a:ext>
            </a:extLst>
          </p:cNvPr>
          <p:cNvCxnSpPr>
            <a:cxnSpLocks/>
          </p:cNvCxnSpPr>
          <p:nvPr/>
        </p:nvCxnSpPr>
        <p:spPr>
          <a:xfrm>
            <a:off x="2961067" y="3122012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C39FD72-9D41-4EBD-846D-9F6651071A01}"/>
              </a:ext>
            </a:extLst>
          </p:cNvPr>
          <p:cNvCxnSpPr>
            <a:cxnSpLocks/>
          </p:cNvCxnSpPr>
          <p:nvPr/>
        </p:nvCxnSpPr>
        <p:spPr>
          <a:xfrm>
            <a:off x="2961067" y="380463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47D63DC-460D-4937-8979-E4B0291F82AF}"/>
              </a:ext>
            </a:extLst>
          </p:cNvPr>
          <p:cNvCxnSpPr>
            <a:cxnSpLocks/>
          </p:cNvCxnSpPr>
          <p:nvPr/>
        </p:nvCxnSpPr>
        <p:spPr>
          <a:xfrm>
            <a:off x="2961067" y="5105593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5A2A47C-FB6B-4801-8856-3E6EFB752F15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3969129" y="2610837"/>
            <a:ext cx="0" cy="3651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B5DB19F-C44F-4E18-B729-07AC5F31CAC7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3969129" y="3268062"/>
            <a:ext cx="0" cy="39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1E7C73D-500D-433C-8C9D-8C7C460974FD}"/>
              </a:ext>
            </a:extLst>
          </p:cNvPr>
          <p:cNvCxnSpPr>
            <a:cxnSpLocks/>
          </p:cNvCxnSpPr>
          <p:nvPr/>
        </p:nvCxnSpPr>
        <p:spPr>
          <a:xfrm>
            <a:off x="4400929" y="246478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AADDC62-CBB1-4045-9EBF-BA872A95B166}"/>
              </a:ext>
            </a:extLst>
          </p:cNvPr>
          <p:cNvCxnSpPr>
            <a:cxnSpLocks/>
          </p:cNvCxnSpPr>
          <p:nvPr/>
        </p:nvCxnSpPr>
        <p:spPr>
          <a:xfrm>
            <a:off x="4400929" y="3122012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D9C815D-0934-4E14-B7B8-FF85BFB292DA}"/>
              </a:ext>
            </a:extLst>
          </p:cNvPr>
          <p:cNvCxnSpPr>
            <a:cxnSpLocks/>
          </p:cNvCxnSpPr>
          <p:nvPr/>
        </p:nvCxnSpPr>
        <p:spPr>
          <a:xfrm>
            <a:off x="4400929" y="3804637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80F6106-3067-47FD-9609-ACD924787200}"/>
              </a:ext>
            </a:extLst>
          </p:cNvPr>
          <p:cNvCxnSpPr>
            <a:cxnSpLocks/>
          </p:cNvCxnSpPr>
          <p:nvPr/>
        </p:nvCxnSpPr>
        <p:spPr>
          <a:xfrm>
            <a:off x="4400929" y="5105593"/>
            <a:ext cx="576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F71C8B5-4B03-4121-88F1-91B52817CF87}"/>
              </a:ext>
            </a:extLst>
          </p:cNvPr>
          <p:cNvCxnSpPr>
            <a:cxnSpLocks/>
          </p:cNvCxnSpPr>
          <p:nvPr/>
        </p:nvCxnSpPr>
        <p:spPr>
          <a:xfrm>
            <a:off x="5840792" y="5110357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5B427F3-D456-41ED-99CF-2257E6F9CF11}"/>
              </a:ext>
            </a:extLst>
          </p:cNvPr>
          <p:cNvCxnSpPr>
            <a:cxnSpLocks/>
          </p:cNvCxnSpPr>
          <p:nvPr/>
        </p:nvCxnSpPr>
        <p:spPr>
          <a:xfrm>
            <a:off x="7282018" y="5092957"/>
            <a:ext cx="287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57">
            <a:extLst>
              <a:ext uri="{FF2B5EF4-FFF2-40B4-BE49-F238E27FC236}">
                <a16:creationId xmlns:a16="http://schemas.microsoft.com/office/drawing/2014/main" id="{F097E5D7-D8AF-4F7F-80EB-E0ECC2ED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0933" y="4857235"/>
            <a:ext cx="31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CambriaMath"/>
                <a:ea typeface="굴림" panose="020B0600000101010101" pitchFamily="50" charset="-127"/>
              </a:rPr>
              <a:t>𝑦</a:t>
            </a:r>
            <a:endParaRPr lang="ko-KR" altLang="en-US" sz="18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109" name="TextBox 58">
            <a:extLst>
              <a:ext uri="{FF2B5EF4-FFF2-40B4-BE49-F238E27FC236}">
                <a16:creationId xmlns:a16="http://schemas.microsoft.com/office/drawing/2014/main" id="{77A009E5-B69A-486B-81B0-E5C2E773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295" y="5225631"/>
            <a:ext cx="1050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Distribution</a:t>
            </a:r>
          </a:p>
        </p:txBody>
      </p:sp>
      <p:sp>
        <p:nvSpPr>
          <p:cNvPr id="110" name="TextBox 59">
            <a:extLst>
              <a:ext uri="{FF2B5EF4-FFF2-40B4-BE49-F238E27FC236}">
                <a16:creationId xmlns:a16="http://schemas.microsoft.com/office/drawing/2014/main" id="{DB4D0291-78B1-411F-8021-02E371AFB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251" y="5225829"/>
            <a:ext cx="12936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One-hot vector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F7B0E52-D717-42F8-BF07-1D845B3AF54C}"/>
              </a:ext>
            </a:extLst>
          </p:cNvPr>
          <p:cNvCxnSpPr>
            <a:cxnSpLocks/>
          </p:cNvCxnSpPr>
          <p:nvPr/>
        </p:nvCxnSpPr>
        <p:spPr>
          <a:xfrm>
            <a:off x="8344267" y="5108285"/>
            <a:ext cx="637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63D80558-6700-468D-AF39-0A2C4CD1C66A}"/>
              </a:ext>
            </a:extLst>
          </p:cNvPr>
          <p:cNvCxnSpPr>
            <a:cxnSpLocks/>
          </p:cNvCxnSpPr>
          <p:nvPr/>
        </p:nvCxnSpPr>
        <p:spPr>
          <a:xfrm flipV="1">
            <a:off x="8663100" y="4648491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67">
            <a:extLst>
              <a:ext uri="{FF2B5EF4-FFF2-40B4-BE49-F238E27FC236}">
                <a16:creationId xmlns:a16="http://schemas.microsoft.com/office/drawing/2014/main" id="{F14331FB-0B12-435F-9C82-17FB7AAF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57" y="3828239"/>
            <a:ext cx="1223962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72">
            <a:extLst>
              <a:ext uri="{FF2B5EF4-FFF2-40B4-BE49-F238E27FC236}">
                <a16:creationId xmlns:a16="http://schemas.microsoft.com/office/drawing/2014/main" id="{92ADCD4F-FF90-49ED-A55B-9A8008A10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674" y="4277649"/>
            <a:ext cx="4953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CambriaMath"/>
                <a:ea typeface="굴림" panose="020B0600000101010101" pitchFamily="50" charset="-127"/>
              </a:rPr>
              <a:t>Loss</a:t>
            </a: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5B6932E-AA44-4B3E-A510-ADFDFAD6B042}"/>
              </a:ext>
            </a:extLst>
          </p:cNvPr>
          <p:cNvSpPr/>
          <p:nvPr/>
        </p:nvSpPr>
        <p:spPr>
          <a:xfrm>
            <a:off x="249853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70FA5FA-818D-4308-876A-4CDD9C8FE091}"/>
              </a:ext>
            </a:extLst>
          </p:cNvPr>
          <p:cNvSpPr/>
          <p:nvPr/>
        </p:nvSpPr>
        <p:spPr>
          <a:xfrm>
            <a:off x="249853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FEB3034-ACF7-4520-9344-8202270EEB62}"/>
              </a:ext>
            </a:extLst>
          </p:cNvPr>
          <p:cNvSpPr/>
          <p:nvPr/>
        </p:nvSpPr>
        <p:spPr>
          <a:xfrm>
            <a:off x="249853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F5469DA-12A1-4929-84F3-82D8B8B76542}"/>
              </a:ext>
            </a:extLst>
          </p:cNvPr>
          <p:cNvSpPr/>
          <p:nvPr/>
        </p:nvSpPr>
        <p:spPr>
          <a:xfrm>
            <a:off x="3933125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8D8FF04C-A375-44D0-856C-BECE0494990B}"/>
              </a:ext>
            </a:extLst>
          </p:cNvPr>
          <p:cNvSpPr/>
          <p:nvPr/>
        </p:nvSpPr>
        <p:spPr>
          <a:xfrm>
            <a:off x="3933125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662240A-BB42-4235-9AEE-011CA7A80D3F}"/>
              </a:ext>
            </a:extLst>
          </p:cNvPr>
          <p:cNvSpPr/>
          <p:nvPr/>
        </p:nvSpPr>
        <p:spPr>
          <a:xfrm>
            <a:off x="3933125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098EA5C-616D-473D-8FD6-424D0D975AFA}"/>
              </a:ext>
            </a:extLst>
          </p:cNvPr>
          <p:cNvSpPr/>
          <p:nvPr/>
        </p:nvSpPr>
        <p:spPr>
          <a:xfrm>
            <a:off x="5383590" y="4186307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5CCA707-E463-4414-8BC1-84EF5251FF75}"/>
              </a:ext>
            </a:extLst>
          </p:cNvPr>
          <p:cNvSpPr/>
          <p:nvPr/>
        </p:nvSpPr>
        <p:spPr>
          <a:xfrm>
            <a:off x="5383590" y="4396725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962112C-5E34-43E8-83EB-A7AEDDBDC7D8}"/>
              </a:ext>
            </a:extLst>
          </p:cNvPr>
          <p:cNvSpPr/>
          <p:nvPr/>
        </p:nvSpPr>
        <p:spPr>
          <a:xfrm>
            <a:off x="5383590" y="4605158"/>
            <a:ext cx="72008" cy="86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defRPr>
                </a:lvl9pPr>
              </a:lstStyle>
              <a:p>
                <a:pPr latinLnBrk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80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800" dirty="0">
                  <a:latin typeface="맑은 고딕" panose="020B0503020000020004" pitchFamily="50" charset="-127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6" name="TextBox 57">
                <a:extLst>
                  <a:ext uri="{FF2B5EF4-FFF2-40B4-BE49-F238E27FC236}">
                    <a16:creationId xmlns:a16="http://schemas.microsoft.com/office/drawing/2014/main" id="{7E1F4BCE-7EC2-4234-85E2-89F715A1A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5329" y="4909069"/>
                <a:ext cx="314325" cy="369332"/>
              </a:xfrm>
              <a:prstGeom prst="rect">
                <a:avLst/>
              </a:prstGeom>
              <a:blipFill>
                <a:blip r:embed="rId3"/>
                <a:stretch>
                  <a:fillRect t="-3279" r="-9804" b="-98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29">
            <a:extLst>
              <a:ext uri="{FF2B5EF4-FFF2-40B4-BE49-F238E27FC236}">
                <a16:creationId xmlns:a16="http://schemas.microsoft.com/office/drawing/2014/main" id="{D43695D7-CB76-4037-A0C3-74445C71B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137" y="2911425"/>
            <a:ext cx="1811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CambriaMath"/>
                <a:ea typeface="굴림" panose="020B0600000101010101" pitchFamily="50" charset="-127"/>
              </a:rPr>
              <a:t>Back Propagation</a:t>
            </a: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76060DA-5B00-45C3-87A8-B456F1181E8D}"/>
              </a:ext>
            </a:extLst>
          </p:cNvPr>
          <p:cNvCxnSpPr>
            <a:cxnSpLocks/>
          </p:cNvCxnSpPr>
          <p:nvPr/>
        </p:nvCxnSpPr>
        <p:spPr>
          <a:xfrm flipV="1">
            <a:off x="8663100" y="3297788"/>
            <a:ext cx="224" cy="46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4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1555068"/>
            <a:ext cx="518306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</a:p>
          <a:p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2102935"/>
            <a:ext cx="51830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negativ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 Epoch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 epoch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학습하였지만 두 알고리즘 모두 초반에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Validation Loss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반환함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8B1DD-6957-4FF6-BE6B-50330FD27862}"/>
              </a:ext>
            </a:extLst>
          </p:cNvPr>
          <p:cNvSpPr txBox="1"/>
          <p:nvPr/>
        </p:nvSpPr>
        <p:spPr>
          <a:xfrm>
            <a:off x="608139" y="3750902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537E46-B83E-4FBF-9AB8-8F541EA66B6A}"/>
              </a:ext>
            </a:extLst>
          </p:cNvPr>
          <p:cNvSpPr txBox="1"/>
          <p:nvPr/>
        </p:nvSpPr>
        <p:spPr>
          <a:xfrm>
            <a:off x="608139" y="5253545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626D2C-DA8E-4CFA-A292-A9414E81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04" y="4138640"/>
            <a:ext cx="2762250" cy="857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875149-7454-4F22-A9DD-9FAB759D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97" y="5642365"/>
            <a:ext cx="2762250" cy="857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A17A3E-1D3E-4748-A3FB-608442F4A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7" y="2556434"/>
            <a:ext cx="2762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4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</a:t>
            </a:r>
            <a:r>
              <a:rPr lang="en-US" altLang="ko-KR" sz="32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키워드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tagging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Facebook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이 개발한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평가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도출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(None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까지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Mecab.nouns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명사로 토큰화 한 후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로 동시 출현 단어들을 단어 간 </a:t>
            </a:r>
            <a:r>
              <a:rPr lang="ko-KR" altLang="en-US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유사도로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분리함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E29DF-587B-4420-B388-A44CF70F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79" y="1893622"/>
            <a:ext cx="5065334" cy="27509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31DA3A-EC56-4B27-9996-A270BF3C2514}"/>
              </a:ext>
            </a:extLst>
          </p:cNvPr>
          <p:cNvSpPr txBox="1"/>
          <p:nvPr/>
        </p:nvSpPr>
        <p:spPr>
          <a:xfrm>
            <a:off x="6368716" y="1521938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8353F6-1C99-463E-A473-4FE2AAA2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15" y="5050608"/>
            <a:ext cx="5183062" cy="1417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67F3BA-A589-4CA4-AF6A-1F61A12AE492}"/>
              </a:ext>
            </a:extLst>
          </p:cNvPr>
          <p:cNvSpPr txBox="1"/>
          <p:nvPr/>
        </p:nvSpPr>
        <p:spPr>
          <a:xfrm>
            <a:off x="6368716" y="4658955"/>
            <a:ext cx="5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D57B2D-56CE-4CC5-9B44-C44EA4FB39F1}"/>
              </a:ext>
            </a:extLst>
          </p:cNvPr>
          <p:cNvSpPr/>
          <p:nvPr/>
        </p:nvSpPr>
        <p:spPr>
          <a:xfrm>
            <a:off x="3792612" y="2780180"/>
            <a:ext cx="1791978" cy="397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수정요</a:t>
            </a:r>
          </a:p>
        </p:txBody>
      </p:sp>
    </p:spTree>
    <p:extLst>
      <p:ext uri="{BB962C8B-B14F-4D97-AF65-F5344CB8AC3E}">
        <p14:creationId xmlns:p14="http://schemas.microsoft.com/office/powerpoint/2010/main" val="157211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Total Data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각 사별 비교에 앞서 전체 데이터를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classify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한 결과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FDCB99C-5E1C-432A-AC1A-906B27658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49" y="2672591"/>
            <a:ext cx="5852319" cy="3901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635CD9-8EC2-4195-A67F-8CB652F20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2" y="2672591"/>
            <a:ext cx="5852320" cy="39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11097750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overview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73BCB-FABB-4C98-B4E4-4A9327229AA2}"/>
              </a:ext>
            </a:extLst>
          </p:cNvPr>
          <p:cNvSpPr txBox="1"/>
          <p:nvPr/>
        </p:nvSpPr>
        <p:spPr>
          <a:xfrm>
            <a:off x="1215379" y="3612468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Goods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84397-C98D-49C2-BF61-5801B9516449}"/>
              </a:ext>
            </a:extLst>
          </p:cNvPr>
          <p:cNvSpPr txBox="1"/>
          <p:nvPr/>
        </p:nvSpPr>
        <p:spPr>
          <a:xfrm>
            <a:off x="4116140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3AC5F-B719-4D0B-A6C5-5061FE041BB2}"/>
              </a:ext>
            </a:extLst>
          </p:cNvPr>
          <p:cNvSpPr txBox="1"/>
          <p:nvPr/>
        </p:nvSpPr>
        <p:spPr>
          <a:xfrm>
            <a:off x="7136913" y="3612467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Delivery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0B728-A299-4832-B038-B036991B2661}"/>
              </a:ext>
            </a:extLst>
          </p:cNvPr>
          <p:cNvSpPr txBox="1"/>
          <p:nvPr/>
        </p:nvSpPr>
        <p:spPr>
          <a:xfrm>
            <a:off x="9688212" y="3612466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Payment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2104E-DA3B-4726-92AA-32D0C1BF085A}"/>
              </a:ext>
            </a:extLst>
          </p:cNvPr>
          <p:cNvSpPr txBox="1"/>
          <p:nvPr/>
        </p:nvSpPr>
        <p:spPr>
          <a:xfrm>
            <a:off x="1215379" y="6216013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CS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771E7-F12C-4B1E-B118-C84B2B33CCC4}"/>
              </a:ext>
            </a:extLst>
          </p:cNvPr>
          <p:cNvSpPr txBox="1"/>
          <p:nvPr/>
        </p:nvSpPr>
        <p:spPr>
          <a:xfrm>
            <a:off x="3608140" y="621819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Price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0B395-A09C-4918-87F3-470E72C868F0}"/>
              </a:ext>
            </a:extLst>
          </p:cNvPr>
          <p:cNvSpPr txBox="1"/>
          <p:nvPr/>
        </p:nvSpPr>
        <p:spPr>
          <a:xfrm>
            <a:off x="6012963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Marketing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E9B23-C22E-4BE0-909F-26A33EE4DAC7}"/>
              </a:ext>
            </a:extLst>
          </p:cNvPr>
          <p:cNvSpPr txBox="1"/>
          <p:nvPr/>
        </p:nvSpPr>
        <p:spPr>
          <a:xfrm>
            <a:off x="8170562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82AC2-27CF-4900-92D0-41AAF8023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3" y="1672427"/>
            <a:ext cx="2340159" cy="1872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2FE7A8-00FF-408C-9B73-5CFCB6DC5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79" y="1690301"/>
            <a:ext cx="2402706" cy="192216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7DA09D3-6ADC-40E9-85DB-AF2D84D15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59" y="1624101"/>
            <a:ext cx="2450327" cy="1960261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20E33914-E8A4-461B-9074-9CCEA7E08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46" y="1615412"/>
            <a:ext cx="2496317" cy="19970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840380D-0846-4B57-9407-8D8E98850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2" y="4034434"/>
            <a:ext cx="2624692" cy="2099754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A89284B-3F4D-4635-8FF2-ABBC75F14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27" y="4022392"/>
            <a:ext cx="2659860" cy="21278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5CFB50C-0778-4EE2-A303-A9B045423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1" y="3986290"/>
            <a:ext cx="2727309" cy="218184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27615A6-1C85-4DB9-A5B2-6EF64A0E3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96" y="3976085"/>
            <a:ext cx="2770563" cy="2216451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D1DFCB-856E-47EC-88AC-37C8E94B96F0}"/>
              </a:ext>
            </a:extLst>
          </p:cNvPr>
          <p:cNvSpPr/>
          <p:nvPr/>
        </p:nvSpPr>
        <p:spPr>
          <a:xfrm>
            <a:off x="7078459" y="152402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Wordcloud</a:t>
            </a:r>
            <a:r>
              <a:rPr lang="ko-KR" altLang="en-US" sz="1200" dirty="0"/>
              <a:t>는 큰 인사이트가 </a:t>
            </a:r>
            <a:r>
              <a:rPr lang="ko-KR" altLang="en-US" sz="1200" dirty="0" err="1"/>
              <a:t>없는것</a:t>
            </a:r>
            <a:r>
              <a:rPr lang="ko-KR" altLang="en-US" sz="1200" dirty="0"/>
              <a:t> 같기도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67D1DB-3AFE-4DF5-9FEB-B1BAF2350B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89" y="4011302"/>
            <a:ext cx="2637812" cy="2110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084C5B-CEBB-4804-A7EC-73F3F32A31BB}"/>
              </a:ext>
            </a:extLst>
          </p:cNvPr>
          <p:cNvSpPr txBox="1"/>
          <p:nvPr/>
        </p:nvSpPr>
        <p:spPr>
          <a:xfrm>
            <a:off x="10157686" y="6216012"/>
            <a:ext cx="93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57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SSG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32A17-75AD-4626-8191-7C4B34AB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3" y="2723989"/>
            <a:ext cx="5855097" cy="39033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18EE13-B3AB-4B91-ACD9-D8D1A88AF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0" y="2677862"/>
            <a:ext cx="5855097" cy="39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28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예측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lang="en-US" altLang="ko-KR" sz="24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51376E-4449-49B4-8AD4-C3F2FD5B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78" y="2808841"/>
            <a:ext cx="6000750" cy="4000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312041-0F35-4644-BB11-0BD2C563E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0" y="2808841"/>
            <a:ext cx="60007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2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연구배경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4649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디지털 전환</a:t>
            </a:r>
            <a:r>
              <a:rPr lang="en-US" altLang="ko-KR" sz="2000" b="1" dirty="0"/>
              <a:t>(‘Digital Transformation’)</a:t>
            </a:r>
            <a:r>
              <a:rPr lang="ko-KR" altLang="en-US" sz="2000" b="1" dirty="0"/>
              <a:t>에 의한 </a:t>
            </a:r>
            <a:r>
              <a:rPr lang="ko-KR" altLang="en-US" sz="2000" b="1" dirty="0" err="1"/>
              <a:t>뉴노멀</a:t>
            </a:r>
            <a:r>
              <a:rPr lang="en-US" altLang="ko-KR" sz="2000" b="1" dirty="0"/>
              <a:t>(‘New Normal’)</a:t>
            </a:r>
            <a:r>
              <a:rPr lang="ko-KR" altLang="en-US" sz="2000" b="1" dirty="0"/>
              <a:t>의 도래</a:t>
            </a:r>
            <a:endParaRPr lang="en-US" altLang="ko-KR" sz="2000" b="1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COVID-19</a:t>
            </a:r>
            <a:r>
              <a:rPr lang="ko-KR" altLang="en-US" sz="1600" dirty="0"/>
              <a:t>의 장기화로 인해 </a:t>
            </a:r>
            <a:r>
              <a:rPr lang="ko-KR" altLang="en-US" sz="1600" dirty="0" err="1"/>
              <a:t>언택트</a:t>
            </a:r>
            <a:r>
              <a:rPr lang="ko-KR" altLang="en-US" sz="1600" dirty="0"/>
              <a:t> 소비가 </a:t>
            </a:r>
            <a:r>
              <a:rPr lang="ko-KR" altLang="en-US" sz="1600" dirty="0" err="1"/>
              <a:t>뉴노멀로</a:t>
            </a:r>
            <a:r>
              <a:rPr lang="ko-KR" altLang="en-US" sz="1600" dirty="0"/>
              <a:t> 부상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특히 식료품과 생필품까지 온라인 쇼핑으로 해결하려는 수요가 급증하여 </a:t>
            </a:r>
            <a:r>
              <a:rPr lang="ko-KR" altLang="en-US" sz="1600" dirty="0" err="1"/>
              <a:t>쿠팡</a:t>
            </a:r>
            <a:r>
              <a:rPr lang="en-US" altLang="ko-KR" sz="1600" dirty="0"/>
              <a:t>, 11</a:t>
            </a:r>
            <a:r>
              <a:rPr lang="ko-KR" altLang="en-US" sz="1600" dirty="0"/>
              <a:t>번가 등 기존 온라인몰은 물론 포털 사이트인 네이버까지 쇼핑 서비스를 강화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이어 롯데</a:t>
            </a:r>
            <a:r>
              <a:rPr lang="en-US" altLang="ko-KR" sz="1600" dirty="0"/>
              <a:t>, </a:t>
            </a:r>
            <a:r>
              <a:rPr lang="ko-KR" altLang="en-US" sz="1600" dirty="0"/>
              <a:t>신세계 등 기존의 오프라인 중심의 유통 대기업들도 온라인 사업을 본격화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신세계의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</a:t>
            </a:r>
            <a:r>
              <a:rPr lang="en-US" altLang="ko-KR" sz="1600" dirty="0"/>
              <a:t> _ 19</a:t>
            </a:r>
            <a:r>
              <a:rPr lang="ko-KR" altLang="en-US" sz="1600" dirty="0"/>
              <a:t>년 </a:t>
            </a:r>
            <a:r>
              <a:rPr lang="en-US" altLang="ko-KR" sz="1600" dirty="0"/>
              <a:t>3</a:t>
            </a:r>
            <a:r>
              <a:rPr lang="ko-KR" altLang="en-US" sz="1600" dirty="0"/>
              <a:t>월 </a:t>
            </a:r>
            <a:r>
              <a:rPr lang="en-US" altLang="ko-KR" sz="1600" dirty="0"/>
              <a:t>1</a:t>
            </a:r>
            <a:r>
              <a:rPr lang="ko-KR" altLang="en-US" sz="1600" dirty="0"/>
              <a:t>일 출범</a:t>
            </a:r>
            <a:br>
              <a:rPr lang="en-US" altLang="ko-KR" sz="1600" dirty="0"/>
            </a:br>
            <a:r>
              <a:rPr lang="ko-KR" altLang="en-US" sz="1600" dirty="0"/>
              <a:t>롯데의 롯데</a:t>
            </a:r>
            <a:r>
              <a:rPr lang="en-US" altLang="ko-KR" sz="1600" dirty="0"/>
              <a:t>ON _ 20</a:t>
            </a:r>
            <a:r>
              <a:rPr lang="ko-KR" altLang="en-US" sz="1600" dirty="0"/>
              <a:t>년 </a:t>
            </a:r>
            <a:r>
              <a:rPr lang="en-US" altLang="ko-KR" sz="1600" dirty="0"/>
              <a:t>4</a:t>
            </a:r>
            <a:r>
              <a:rPr lang="ko-KR" altLang="en-US" sz="1600" dirty="0"/>
              <a:t>월 </a:t>
            </a:r>
            <a:r>
              <a:rPr lang="en-US" altLang="ko-KR" sz="1600" dirty="0"/>
              <a:t>28</a:t>
            </a:r>
            <a:r>
              <a:rPr lang="ko-KR" altLang="en-US" sz="1600" dirty="0"/>
              <a:t>일</a:t>
            </a:r>
            <a:r>
              <a:rPr lang="en-US" altLang="ko-KR" sz="1600" dirty="0"/>
              <a:t> </a:t>
            </a:r>
            <a:r>
              <a:rPr lang="ko-KR" altLang="en-US" sz="1600" dirty="0"/>
              <a:t>출범</a:t>
            </a:r>
            <a:r>
              <a:rPr lang="en-US" altLang="ko-KR" sz="1600" dirty="0"/>
              <a:t> </a:t>
            </a:r>
            <a:br>
              <a:rPr lang="en-US" altLang="ko-KR" sz="1600" dirty="0"/>
            </a:br>
            <a:endParaRPr lang="en-US" altLang="ko-KR" sz="1600" dirty="0"/>
          </a:p>
          <a:p>
            <a:pPr latinLnBrk="0"/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CF97E-8168-4188-9BC3-EA800BB4A3B4}"/>
              </a:ext>
            </a:extLst>
          </p:cNvPr>
          <p:cNvSpPr txBox="1"/>
          <p:nvPr/>
        </p:nvSpPr>
        <p:spPr>
          <a:xfrm>
            <a:off x="634710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ECED1-39E6-4153-B794-F92934AA3900}"/>
              </a:ext>
            </a:extLst>
          </p:cNvPr>
          <p:cNvSpPr txBox="1"/>
          <p:nvPr/>
        </p:nvSpPr>
        <p:spPr>
          <a:xfrm>
            <a:off x="700618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50DF6-CD26-4417-BBA9-75B10665B1E9}"/>
              </a:ext>
            </a:extLst>
          </p:cNvPr>
          <p:cNvSpPr txBox="1"/>
          <p:nvPr/>
        </p:nvSpPr>
        <p:spPr>
          <a:xfrm>
            <a:off x="950874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2B908-8FAF-41B3-9925-3F2FCA580312}"/>
              </a:ext>
            </a:extLst>
          </p:cNvPr>
          <p:cNvSpPr txBox="1"/>
          <p:nvPr/>
        </p:nvSpPr>
        <p:spPr>
          <a:xfrm>
            <a:off x="828504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24FD2E1-C3AF-49B9-8F07-F41D16D2E07F}"/>
              </a:ext>
            </a:extLst>
          </p:cNvPr>
          <p:cNvSpPr/>
          <p:nvPr/>
        </p:nvSpPr>
        <p:spPr>
          <a:xfrm>
            <a:off x="851818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A83981E4-2D07-4837-AEA8-08F04E645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811898"/>
              </p:ext>
            </p:extLst>
          </p:nvPr>
        </p:nvGraphicFramePr>
        <p:xfrm>
          <a:off x="661769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4A3401F-4B4E-4D05-BE68-BCA8B6686BFA}"/>
              </a:ext>
            </a:extLst>
          </p:cNvPr>
          <p:cNvSpPr txBox="1"/>
          <p:nvPr/>
        </p:nvSpPr>
        <p:spPr>
          <a:xfrm>
            <a:off x="860363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D162F730-47FB-4D50-B216-F33C711F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249939"/>
              </p:ext>
            </p:extLst>
          </p:nvPr>
        </p:nvGraphicFramePr>
        <p:xfrm>
          <a:off x="705598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274649" y="6509452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</p:spTree>
    <p:extLst>
      <p:ext uri="{BB962C8B-B14F-4D97-AF65-F5344CB8AC3E}">
        <p14:creationId xmlns:p14="http://schemas.microsoft.com/office/powerpoint/2010/main" val="123944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7ABB86-904D-408F-971F-A0B8DEE16927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결론</a:t>
            </a:r>
            <a:endParaRPr lang="en-US" altLang="ko-KR" sz="2400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Summary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lvl="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285750" lvl="0" indent="-285750" latinLnBrk="0">
              <a:buFontTx/>
              <a:buChar char="-"/>
            </a:pPr>
            <a:r>
              <a:rPr lang="ko-KR" altLang="en-US" sz="1600" b="1" dirty="0">
                <a:solidFill>
                  <a:prstClr val="black"/>
                </a:solidFill>
              </a:rPr>
              <a:t>국내 주요 전자상거래 사용자 리뷰 분석을 위한 감성 및 토픽 분류기 구축 및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감성 분류를 위한 </a:t>
            </a:r>
            <a:r>
              <a:rPr lang="en-US" altLang="ko-KR" sz="1600" dirty="0">
                <a:solidFill>
                  <a:prstClr val="black"/>
                </a:solidFill>
              </a:rPr>
              <a:t>LSTM &amp; CNN </a:t>
            </a:r>
            <a:r>
              <a:rPr lang="ko-KR" altLang="en-US" sz="1600" dirty="0">
                <a:solidFill>
                  <a:prstClr val="black"/>
                </a:solidFill>
              </a:rPr>
              <a:t>앙상블 모델 기반 </a:t>
            </a:r>
            <a:r>
              <a:rPr lang="en-US" altLang="ko-KR" sz="1600" dirty="0">
                <a:solidFill>
                  <a:prstClr val="black"/>
                </a:solidFill>
              </a:rPr>
              <a:t>Sentiment Classifier </a:t>
            </a:r>
            <a:r>
              <a:rPr lang="ko-KR" altLang="en-US" sz="1600" dirty="0">
                <a:solidFill>
                  <a:prstClr val="black"/>
                </a:solidFill>
              </a:rPr>
              <a:t>구축 및 적용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분류를 위한 </a:t>
            </a:r>
            <a:r>
              <a:rPr lang="en-US" altLang="ko-KR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구축 및 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AFB32B-9CC1-4E87-9CB5-809495B141B6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368716" y="1555068"/>
            <a:ext cx="518306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600" b="1" dirty="0">
                <a:solidFill>
                  <a:prstClr val="black"/>
                </a:solidFill>
              </a:rPr>
              <a:t>토픽</a:t>
            </a:r>
            <a:r>
              <a:rPr lang="en-US" altLang="ko-KR" sz="1600" b="1" dirty="0">
                <a:solidFill>
                  <a:prstClr val="black"/>
                </a:solidFill>
              </a:rPr>
              <a:t>x</a:t>
            </a:r>
            <a:r>
              <a:rPr lang="ko-KR" altLang="en-US" sz="1600" b="1" dirty="0">
                <a:solidFill>
                  <a:prstClr val="black"/>
                </a:solidFill>
              </a:rPr>
              <a:t>감정 추가 분석 및 </a:t>
            </a:r>
            <a:r>
              <a:rPr lang="ko-KR" altLang="en-US" sz="1600" b="1" dirty="0" err="1">
                <a:solidFill>
                  <a:prstClr val="black"/>
                </a:solidFill>
              </a:rPr>
              <a:t>유통사별</a:t>
            </a:r>
            <a:r>
              <a:rPr lang="ko-KR" altLang="en-US" sz="1600" b="1" dirty="0">
                <a:solidFill>
                  <a:prstClr val="black"/>
                </a:solidFill>
              </a:rPr>
              <a:t> 비교 분석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</a:rPr>
              <a:t>8</a:t>
            </a:r>
            <a:r>
              <a:rPr lang="ko-KR" altLang="en-US" sz="1600" dirty="0">
                <a:solidFill>
                  <a:prstClr val="black"/>
                </a:solidFill>
              </a:rPr>
              <a:t>개 토픽 별 </a:t>
            </a:r>
            <a:r>
              <a:rPr lang="ko-KR" altLang="en-US" sz="1600" dirty="0" err="1">
                <a:solidFill>
                  <a:prstClr val="black"/>
                </a:solidFill>
              </a:rPr>
              <a:t>긍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ko-KR" altLang="en-US" sz="1600" dirty="0">
                <a:solidFill>
                  <a:prstClr val="black"/>
                </a:solidFill>
              </a:rPr>
              <a:t>부정 감정 분석 결과 탐색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각 토픽 별 대표 </a:t>
            </a:r>
            <a:r>
              <a:rPr lang="en-US" altLang="ko-KR" sz="1600" dirty="0">
                <a:solidFill>
                  <a:prstClr val="black"/>
                </a:solidFill>
              </a:rPr>
              <a:t>keyword </a:t>
            </a:r>
            <a:r>
              <a:rPr lang="ko-KR" altLang="en-US" sz="1600" dirty="0">
                <a:solidFill>
                  <a:prstClr val="black"/>
                </a:solidFill>
              </a:rPr>
              <a:t>기준 </a:t>
            </a:r>
            <a:r>
              <a:rPr lang="ko-KR" altLang="en-US" sz="1600" dirty="0" err="1">
                <a:solidFill>
                  <a:prstClr val="black"/>
                </a:solidFill>
              </a:rPr>
              <a:t>긍</a:t>
            </a:r>
            <a:r>
              <a:rPr lang="en-US" altLang="ko-KR" sz="1600" dirty="0">
                <a:solidFill>
                  <a:prstClr val="black"/>
                </a:solidFill>
              </a:rPr>
              <a:t>/</a:t>
            </a:r>
            <a:r>
              <a:rPr lang="ko-KR" altLang="en-US" sz="1600" dirty="0">
                <a:solidFill>
                  <a:prstClr val="black"/>
                </a:solidFill>
              </a:rPr>
              <a:t>부정 감정 분석 결과 탐색을 통해 사용자 만족도에 대한 세부 요인 도출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540000" lvl="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</a:rPr>
              <a:t>쿠팡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롯데 </a:t>
            </a:r>
            <a:r>
              <a:rPr lang="en-US" altLang="ko-KR" sz="1600" dirty="0">
                <a:solidFill>
                  <a:prstClr val="black"/>
                </a:solidFill>
              </a:rPr>
              <a:t>on, SSG</a:t>
            </a:r>
            <a:r>
              <a:rPr lang="ko-KR" altLang="en-US" sz="1600" dirty="0">
                <a:solidFill>
                  <a:prstClr val="black"/>
                </a:solidFill>
              </a:rPr>
              <a:t>닷컴 분석 결과 비교 및 시사점 도출</a:t>
            </a: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B7B509-92CE-44B8-8AFE-A75BDB867F65}"/>
              </a:ext>
            </a:extLst>
          </p:cNvPr>
          <p:cNvSpPr/>
          <p:nvPr/>
        </p:nvSpPr>
        <p:spPr>
          <a:xfrm>
            <a:off x="2890486" y="349804"/>
            <a:ext cx="4621095" cy="1134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수정요</a:t>
            </a:r>
          </a:p>
        </p:txBody>
      </p:sp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 err="1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lang="en-US" altLang="ko-KR" sz="2400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700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 스토어의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리뷰 중 무작위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2000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추출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A2B55-945D-41B7-9B4C-2B014865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9" y="2649484"/>
            <a:ext cx="8705850" cy="303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FAD6C-96E1-4CA1-A568-637A5AD8D7CE}"/>
              </a:ext>
            </a:extLst>
          </p:cNvPr>
          <p:cNvSpPr txBox="1"/>
          <p:nvPr/>
        </p:nvSpPr>
        <p:spPr>
          <a:xfrm>
            <a:off x="540633" y="5865806"/>
            <a:ext cx="757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위의 데이터를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으로 하여 두 모델의 성능 테스트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34D04F-1F58-4D15-9EDF-C9C80855AEFD}"/>
              </a:ext>
            </a:extLst>
          </p:cNvPr>
          <p:cNvSpPr txBox="1"/>
          <p:nvPr/>
        </p:nvSpPr>
        <p:spPr>
          <a:xfrm>
            <a:off x="540633" y="1995789"/>
            <a:ext cx="700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Review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보고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Sentiment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Tagging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8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Sentment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는 딥러닝 기반의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Sentimental Classifier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F5242-48D5-4A73-A834-F1589BAE6B19}"/>
              </a:ext>
            </a:extLst>
          </p:cNvPr>
          <p:cNvSpPr txBox="1"/>
          <p:nvPr/>
        </p:nvSpPr>
        <p:spPr>
          <a:xfrm>
            <a:off x="540633" y="1930551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기반의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F39BD-ED21-4848-AE46-FA73D822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62" y="2421627"/>
            <a:ext cx="10242507" cy="40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15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positive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CBBDA5-90B6-4DFD-87B5-B3F4F6C3D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43" y="3090469"/>
            <a:ext cx="5203517" cy="3469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94BEE2-FCF2-476D-B097-1400A638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49" y="2100136"/>
            <a:ext cx="8242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55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95821"/>
            <a:ext cx="9994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PlayStore_Coupang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Data Test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C3E4E-E7B1-4C53-9FD6-A0CD2755D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2" y="1776806"/>
            <a:ext cx="3376761" cy="22511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1BEE43-5E0A-45D8-A664-6AB690CBE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52" y="1768644"/>
            <a:ext cx="3376761" cy="22511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8B4F5F-570C-4FCE-9815-A4A526296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31" y="1789953"/>
            <a:ext cx="3376761" cy="22511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05A83D-A343-4C8A-A28A-04BAC3D3A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82" y="1793378"/>
            <a:ext cx="3376761" cy="22511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F8454D-91CC-4DA8-8BB9-8C80E3130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1" y="4193054"/>
            <a:ext cx="3376761" cy="22511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A62E59-036B-4EF0-98D7-BAC512E67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93" y="4127754"/>
            <a:ext cx="3376761" cy="22511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AED710-2720-4CCF-B476-ADB585511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4" y="4127754"/>
            <a:ext cx="3376761" cy="22511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66A022-E4A2-453B-BEDD-AB6C0F5E6B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27" y="4149741"/>
            <a:ext cx="3376761" cy="22511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7F3190-202F-4C1E-9BCD-409FE82FD666}"/>
              </a:ext>
            </a:extLst>
          </p:cNvPr>
          <p:cNvSpPr txBox="1"/>
          <p:nvPr/>
        </p:nvSpPr>
        <p:spPr>
          <a:xfrm>
            <a:off x="540633" y="1439475"/>
            <a:ext cx="613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Recall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낮다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…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3464B3-2FF7-4B1A-852E-58B70C62C49B}"/>
              </a:ext>
            </a:extLst>
          </p:cNvPr>
          <p:cNvSpPr txBox="1"/>
          <p:nvPr/>
        </p:nvSpPr>
        <p:spPr>
          <a:xfrm>
            <a:off x="529969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0.7708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F13E35-5AAB-4453-BA23-394A6ED5D88E}"/>
              </a:ext>
            </a:extLst>
          </p:cNvPr>
          <p:cNvSpPr txBox="1"/>
          <p:nvPr/>
        </p:nvSpPr>
        <p:spPr>
          <a:xfrm>
            <a:off x="3366074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0.8259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75805F-4C63-4697-9133-49B1B8F3E875}"/>
              </a:ext>
            </a:extLst>
          </p:cNvPr>
          <p:cNvSpPr txBox="1"/>
          <p:nvPr/>
        </p:nvSpPr>
        <p:spPr>
          <a:xfrm>
            <a:off x="6068130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0.4802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606C75-AC00-4E2E-95B7-AF71F9305F9E}"/>
              </a:ext>
            </a:extLst>
          </p:cNvPr>
          <p:cNvSpPr txBox="1"/>
          <p:nvPr/>
        </p:nvSpPr>
        <p:spPr>
          <a:xfrm>
            <a:off x="9117485" y="3928489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0.4033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1AFD18-5A45-486F-9C43-467C12775109}"/>
              </a:ext>
            </a:extLst>
          </p:cNvPr>
          <p:cNvSpPr txBox="1"/>
          <p:nvPr/>
        </p:nvSpPr>
        <p:spPr>
          <a:xfrm>
            <a:off x="9117485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0.2222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3A425-3BEE-4E33-9342-BC99AE2F8253}"/>
              </a:ext>
            </a:extLst>
          </p:cNvPr>
          <p:cNvSpPr txBox="1"/>
          <p:nvPr/>
        </p:nvSpPr>
        <p:spPr>
          <a:xfrm>
            <a:off x="6174734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0.4886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8DE338-D246-4771-ABD1-2F0F598C36AB}"/>
              </a:ext>
            </a:extLst>
          </p:cNvPr>
          <p:cNvSpPr txBox="1"/>
          <p:nvPr/>
        </p:nvSpPr>
        <p:spPr>
          <a:xfrm>
            <a:off x="3391260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0.0769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EA3AC7-8885-4E23-8CA7-30A5CA91CAAD}"/>
              </a:ext>
            </a:extLst>
          </p:cNvPr>
          <p:cNvSpPr txBox="1"/>
          <p:nvPr/>
        </p:nvSpPr>
        <p:spPr>
          <a:xfrm>
            <a:off x="466500" y="6310610"/>
            <a:ext cx="212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38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295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latinLnBrk="0"/>
            <a:endParaRPr lang="en-US" altLang="ko-KR" sz="1600" dirty="0"/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1.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리뷰 데이터 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- None, Goods, App, Delivery, Payment, CS, Price, Marketing, AD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3. </a:t>
            </a:r>
            <a:r>
              <a:rPr lang="ko-KR" altLang="en-US" sz="1600" dirty="0"/>
              <a:t>롯데 </a:t>
            </a:r>
            <a:r>
              <a:rPr lang="en-US" altLang="ko-KR" sz="1600" dirty="0"/>
              <a:t>on,</a:t>
            </a:r>
            <a:r>
              <a:rPr lang="ko-KR" altLang="en-US" sz="1600" dirty="0"/>
              <a:t>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787341" y="5708998"/>
            <a:ext cx="4354175" cy="917108"/>
            <a:chOff x="6787342" y="5526727"/>
            <a:chExt cx="5219550" cy="1099379"/>
          </a:xfrm>
        </p:grpSpPr>
        <p:pic>
          <p:nvPicPr>
            <p:cNvPr id="9" name="그림 8" descr="화살이(가) 표시된 사진&#10;&#10;자동 생성된 설명">
              <a:extLst>
                <a:ext uri="{FF2B5EF4-FFF2-40B4-BE49-F238E27FC236}">
                  <a16:creationId xmlns:a16="http://schemas.microsoft.com/office/drawing/2014/main" id="{2C4EBD69-E5C8-4E4C-9225-2FC8179D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734" y="5616047"/>
              <a:ext cx="863158" cy="86315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E4D6B4-039D-4A20-8AD8-96BAF398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342" y="5641035"/>
              <a:ext cx="813183" cy="81318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2E6CCCA-65AD-4041-9B07-8BFF8ED01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439" y="5526727"/>
              <a:ext cx="1099380" cy="1099379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784603" y="3968685"/>
            <a:ext cx="4796065" cy="2231078"/>
          </a:xfrm>
          <a:prstGeom prst="roundRect">
            <a:avLst>
              <a:gd name="adj" fmla="val 25117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49504" y="4073210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68716" y="2022053"/>
            <a:ext cx="517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368715" y="2983091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D471FF-0636-422E-A0A3-B056ED89E1C8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C61BA9-AD38-4FB5-860B-F91CDE77CB6D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D471FF-0636-422E-A0A3-B056ED89E1C8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 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C61BA9-AD38-4FB5-860B-F91CDE77CB6D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257786" y="536103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257786" y="2803830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83770" y="2214021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2509" y="4664473"/>
            <a:ext cx="1446230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65371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71598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366792" y="532907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257786" y="2855032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35686" y="4138703"/>
            <a:ext cx="952261" cy="3128587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616955" y="5920426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98394" y="3168208"/>
            <a:ext cx="226393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147353" y="2446026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147353" y="500322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21048" y="5361031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전처리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1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 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상품평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작업 불필요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전처리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Cleaning &amp; Tokenization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79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달리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정규표현식을 이용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토큰화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sentiment classifier</a:t>
            </a:r>
            <a:endParaRPr kumimoji="0" lang="en-US" altLang="ko-KR" sz="28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543973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37FEA2-74E9-4294-BFCE-121C9F0D8E64}"/>
              </a:ext>
            </a:extLst>
          </p:cNvPr>
          <p:cNvSpPr/>
          <p:nvPr/>
        </p:nvSpPr>
        <p:spPr>
          <a:xfrm>
            <a:off x="6272465" y="1484336"/>
            <a:ext cx="5375564" cy="50367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2088</Words>
  <Application>Microsoft Office PowerPoint</Application>
  <PresentationFormat>와이드스크린</PresentationFormat>
  <Paragraphs>388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CambriaMath</vt:lpstr>
      <vt:lpstr>맑은 고딕</vt:lpstr>
      <vt:lpstr>Arial</vt:lpstr>
      <vt:lpstr>Book Antiqua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136</cp:revision>
  <dcterms:created xsi:type="dcterms:W3CDTF">2021-05-04T06:42:27Z</dcterms:created>
  <dcterms:modified xsi:type="dcterms:W3CDTF">2021-05-28T06:40:37Z</dcterms:modified>
</cp:coreProperties>
</file>